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61" r:id="rId2"/>
    <p:sldId id="270" r:id="rId3"/>
    <p:sldId id="303" r:id="rId4"/>
    <p:sldId id="271" r:id="rId5"/>
    <p:sldId id="274" r:id="rId6"/>
    <p:sldId id="276" r:id="rId7"/>
    <p:sldId id="304" r:id="rId8"/>
    <p:sldId id="306" r:id="rId9"/>
    <p:sldId id="331" r:id="rId10"/>
    <p:sldId id="308" r:id="rId11"/>
    <p:sldId id="275" r:id="rId12"/>
    <p:sldId id="325" r:id="rId13"/>
    <p:sldId id="324" r:id="rId14"/>
    <p:sldId id="327" r:id="rId15"/>
    <p:sldId id="326" r:id="rId16"/>
    <p:sldId id="328" r:id="rId17"/>
    <p:sldId id="330" r:id="rId18"/>
    <p:sldId id="329" r:id="rId19"/>
    <p:sldId id="320" r:id="rId20"/>
    <p:sldId id="319" r:id="rId21"/>
    <p:sldId id="318" r:id="rId22"/>
    <p:sldId id="317" r:id="rId23"/>
    <p:sldId id="333" r:id="rId24"/>
    <p:sldId id="286" r:id="rId25"/>
    <p:sldId id="290" r:id="rId26"/>
    <p:sldId id="352" r:id="rId27"/>
    <p:sldId id="287" r:id="rId28"/>
    <p:sldId id="316" r:id="rId29"/>
    <p:sldId id="314" r:id="rId30"/>
    <p:sldId id="291" r:id="rId31"/>
    <p:sldId id="322" r:id="rId32"/>
    <p:sldId id="323" r:id="rId33"/>
    <p:sldId id="335" r:id="rId34"/>
    <p:sldId id="321" r:id="rId35"/>
    <p:sldId id="336" r:id="rId36"/>
    <p:sldId id="337" r:id="rId37"/>
    <p:sldId id="309" r:id="rId38"/>
    <p:sldId id="310" r:id="rId39"/>
    <p:sldId id="311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87917" autoAdjust="0"/>
  </p:normalViewPr>
  <p:slideViewPr>
    <p:cSldViewPr>
      <p:cViewPr varScale="1">
        <p:scale>
          <a:sx n="54" d="100"/>
          <a:sy n="54" d="100"/>
        </p:scale>
        <p:origin x="-16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CC7FC-E36F-4F0D-AD57-0CD7568B95BF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0EFA6-73C5-47A2-8251-E4D483ACCE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2471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EFA6-73C5-47A2-8251-E4D483ACCE4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FE3799-EABE-4B6A-97C9-D5614477B473}" type="datetimeFigureOut">
              <a:rPr lang="ru-RU" smtClean="0"/>
              <a:pPr>
                <a:defRPr/>
              </a:pPr>
              <a:t>13.12.2022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EF87925-D892-4E10-BED7-7C40CE9F2CD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BEBD12-F586-4713-87E4-836D9E816B2F}" type="datetimeFigureOut">
              <a:rPr lang="ru-RU" smtClean="0"/>
              <a:pPr>
                <a:defRPr/>
              </a:pPr>
              <a:t>13.12.2022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94F04-E29D-49A6-8F05-98D385B3417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101EDA-D9F6-4FEC-9490-A8C5BC952488}" type="datetimeFigureOut">
              <a:rPr lang="ru-RU" smtClean="0"/>
              <a:pPr>
                <a:defRPr/>
              </a:pPr>
              <a:t>13.12.2022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EE90B-0256-4402-9382-2BBF6A87E9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436848-E6AB-42C7-9234-55BF06A3328E}" type="datetimeFigureOut">
              <a:rPr lang="ru-RU" smtClean="0"/>
              <a:pPr>
                <a:defRPr/>
              </a:pPr>
              <a:t>13.12.2022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560629C-17F9-48A9-9D31-B2BB00B483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906FD8-3957-4082-B358-8E4423E825BD}" type="datetimeFigureOut">
              <a:rPr lang="ru-RU" smtClean="0"/>
              <a:pPr>
                <a:defRPr/>
              </a:pPr>
              <a:t>13.12.2022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BD8CC-C61C-4F48-98C0-186597F8DD2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92EA17-C9E4-4B3A-A0D4-1A1140DC6D41}" type="datetimeFigureOut">
              <a:rPr lang="ru-RU" smtClean="0"/>
              <a:pPr>
                <a:defRPr/>
              </a:pPr>
              <a:t>13.12.2022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1E8C6-C3B3-4B83-92C5-5CF6CC71938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D383C-FCEF-4445-9991-89F71329318D}" type="datetimeFigureOut">
              <a:rPr lang="ru-RU" smtClean="0"/>
              <a:pPr>
                <a:defRPr/>
              </a:pPr>
              <a:t>13.12.2022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4D925854-34E5-421C-95E8-352BF626543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454249-1746-4F96-8A7C-0D30DF12C1F4}" type="datetimeFigureOut">
              <a:rPr lang="ru-RU" smtClean="0"/>
              <a:pPr>
                <a:defRPr/>
              </a:pPr>
              <a:t>13.12.2022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9206F9-4C03-4D94-B7E5-7ACE4DB3D08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4243B3-887C-4FB8-87F5-A744E27572D6}" type="datetimeFigureOut">
              <a:rPr lang="ru-RU" smtClean="0"/>
              <a:pPr>
                <a:defRPr/>
              </a:pPr>
              <a:t>13.12.2022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60BF9-77A6-4D02-A979-967BCF0D20C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5E7D1C-83BC-4162-9CCF-627DAE63334B}" type="datetimeFigureOut">
              <a:rPr lang="ru-RU" smtClean="0"/>
              <a:pPr>
                <a:defRPr/>
              </a:pPr>
              <a:t>13.12.2022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B86EF-9279-4C38-9FA0-AECCFAF9D95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C2050-FEE6-4EAF-8EE3-5B9727094056}" type="datetimeFigureOut">
              <a:rPr lang="ru-RU" smtClean="0"/>
              <a:pPr>
                <a:defRPr/>
              </a:pPr>
              <a:t>13.12.2022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848D7-83ED-498D-B369-32123FAA9E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9A673A8-8BF8-4CEC-92C9-3CD9F7525498}" type="datetimeFigureOut">
              <a:rPr lang="ru-RU" smtClean="0"/>
              <a:pPr>
                <a:defRPr/>
              </a:pPr>
              <a:t>13.12.2022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1834446-2CB7-4517-B88C-CA6EB3AFE99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8.jpeg"/><Relationship Id="rId4" Type="http://schemas.openxmlformats.org/officeDocument/2006/relationships/hyperlink" Target="http://f.io.ua/img_aa/full/1633/51/16335188_f.j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Orn28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kavokrug.ru/wp-content/uploads/2010/03/003.jpg" TargetMode="External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07504" y="357166"/>
            <a:ext cx="892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 совершенствование  работы  по  ознакомлению  детей  с  родным  краем: литературой, искусством, историей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150289"/>
            <a:ext cx="8858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воспитатель МБДОУ «Детский сад № 3 с. Октябрьское»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ТЕДЕЕВА  Д.И.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916832"/>
            <a:ext cx="5461228" cy="3744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6374">
        <p:blinds dir="vert"/>
      </p:transition>
    </mc:Choice>
    <mc:Fallback>
      <p:transition spd="slow" advTm="6374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Проводимая в ДОУ комплексная воспитательно-образовательная работа с детьми решает следующие задачи: </a:t>
            </a:r>
            <a:br>
              <a:rPr lang="ru-RU" sz="27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 smtClean="0"/>
              <a:t>обогащение представлений детей о народных традициях, 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развитие интереса и предоставление возможности для самостоятельной, творческой реализации представлений о народных традициях в игровой деятельности.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Педагогическая технология приобщения дошкольников к народным традициям строится  на основании следующих подходов: 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вовлечение детей в разнообразные виды деятельности (специально-организованное общение, учебно-познавательная, изобразительная, музыкальная при сохранении приоритета игровой, включающей сюжетно-ролевую, театрализованную); 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интеграция различных видов искусств (музыкального, танцевального, декоративно-прикладного) при опоре на фольклор; 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использование взаимодействия в системе "воспитатель-ребенок-родитель", так как семья является одним из основных институтов первоначальной социализации детей, влияющих на становление личности; о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осуществление воспитательной работы на основе традиций родной культуры; обеспечение активности детей на всех этапах приобщения к народным традициям.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 spd="slow" advTm="5981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28792"/>
          </a:xfrm>
        </p:spPr>
        <p:txBody>
          <a:bodyPr>
            <a:normAutofit/>
          </a:bodyPr>
          <a:lstStyle/>
          <a:p>
            <a:r>
              <a:rPr lang="ru-RU" dirty="0" smtClean="0"/>
              <a:t>направления работы: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928934"/>
            <a:ext cx="8686800" cy="315119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ru-RU" dirty="0" smtClean="0"/>
              <a:t>.Историческое прошлое республики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РСО-Алании и осетинского народа. </a:t>
            </a:r>
          </a:p>
          <a:p>
            <a:pPr>
              <a:buNone/>
            </a:pPr>
            <a:r>
              <a:rPr lang="ru-RU" dirty="0" smtClean="0"/>
              <a:t>2. Устное народное творчество. </a:t>
            </a:r>
          </a:p>
          <a:p>
            <a:pPr>
              <a:buNone/>
            </a:pPr>
            <a:r>
              <a:rPr lang="ru-RU" dirty="0" smtClean="0"/>
              <a:t>3. Народные праздники и традиции. </a:t>
            </a:r>
          </a:p>
          <a:p>
            <a:pPr>
              <a:buNone/>
            </a:pPr>
            <a:r>
              <a:rPr lang="ru-RU" dirty="0" smtClean="0"/>
              <a:t>4. Народные промыслы. 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3724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Элина\Desktop\p0145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l="4117" t="19992" r="5306" b="10803"/>
          <a:stretch>
            <a:fillRect/>
          </a:stretch>
        </p:blipFill>
        <p:spPr bwMode="auto">
          <a:xfrm>
            <a:off x="7162285" y="980729"/>
            <a:ext cx="1686347" cy="17246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385"/>
          <a:stretch/>
        </p:blipFill>
        <p:spPr bwMode="auto">
          <a:xfrm>
            <a:off x="5364088" y="4272194"/>
            <a:ext cx="1557947" cy="21811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642917"/>
            <a:ext cx="42811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Мужской национальный костюм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Вся одежда осетин - от головного убора до обуви - раньше изготовлялась преимущественно женщинами, среди которых было немало талантливых мастериц. 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Одежду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шили вручную, особенно в горах.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Национальная мужская одежда осетин состоит из нательного белья, шаровар, бешмета, черкески, папахи, самодельной обуви, а также из шубы, бурки и башлыка. 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До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сих пор в домашних условиях и на работе нередко осетины заправляют штаны в носки.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Так называемый бешмет составляет один из главных элементов осетинской национальной одежды. 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Его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носили еще в глубокой древности. 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По бокам и на левой стороне груди в бешмете делались карманы.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Знаменитую черкеску шьют из сукна различных цветов (черного, белого, серого, коричневого и даже красного).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Высоко ценилось для черкески сукно, изготовлявшееся в горах из козьего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пуха.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6300" y="5381845"/>
            <a:ext cx="10665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черкеска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21724" y="1252841"/>
            <a:ext cx="906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башлык.</a:t>
            </a:r>
          </a:p>
        </p:txBody>
      </p:sp>
      <p:pic>
        <p:nvPicPr>
          <p:cNvPr id="1026" name="Picture 2" descr="http://www.anaga.ru/osetin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357298"/>
            <a:ext cx="1529362" cy="22772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 descr="http://osetia.kvaisa.ru/wp-content/uploads/2011/09/%D0%97%D0%B0%D0%BD%D0%BA%D0%B8%D1%81%D0%BE%D0%B2-%D0%9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286" y="3323480"/>
            <a:ext cx="1686346" cy="3129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6853" y="4022321"/>
            <a:ext cx="4055959" cy="94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834152" y="142852"/>
            <a:ext cx="4238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Осетинский народный  костюм</a:t>
            </a:r>
            <a:endParaRPr lang="ru-R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7682309"/>
      </p:ext>
    </p:extLst>
  </p:cSld>
  <p:clrMapOvr>
    <a:masterClrMapping/>
  </p:clrMapOvr>
  <p:transition spd="slow" advTm="499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04725" y="3745717"/>
            <a:ext cx="740201" cy="48828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107504" y="409302"/>
            <a:ext cx="374441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Женский </a:t>
            </a:r>
            <a:r>
              <a:rPr lang="ru-RU" sz="16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национальный костюм</a:t>
            </a:r>
            <a:endParaRPr lang="ru-RU" sz="1600" b="1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Женский осетинский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праздничный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костюм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сохранился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лишь как элемент церемоний, особенно свадеб.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Женский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костюм состоял из рубахи, корсета, светлого платья-черкески 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длинным рукавом-лопастью,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шапочки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виде усеченного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конуса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фаты-вуали.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груди красовались многочисленные пары застежек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изображением птиц.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Женский национальный костюм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состоит из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длинного платья, нагрудника, корсета, пояса, мягких «чувяков», платка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шапочки «худ».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Осетинский женский костюм,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описанию многих древних историков, изначально не сильно отличался от мужского по покрою. </a:t>
            </a: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85095"/>
            <a:ext cx="4039810" cy="453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596"/>
          <a:stretch/>
        </p:blipFill>
        <p:spPr bwMode="auto">
          <a:xfrm>
            <a:off x="4499992" y="2958738"/>
            <a:ext cx="4451107" cy="1927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Элина\Desktop\p0129.png"/>
          <p:cNvPicPr>
            <a:picLocks noChangeAspect="1" noChangeArrowheads="1"/>
          </p:cNvPicPr>
          <p:nvPr/>
        </p:nvPicPr>
        <p:blipFill>
          <a:blip r:embed="rId6" cstate="print"/>
          <a:srcRect l="3084" t="2073" r="15181" b="5760"/>
          <a:stretch>
            <a:fillRect/>
          </a:stretch>
        </p:blipFill>
        <p:spPr bwMode="auto">
          <a:xfrm rot="5400000">
            <a:off x="3290822" y="2485177"/>
            <a:ext cx="878400" cy="13258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39540785"/>
      </p:ext>
    </p:extLst>
  </p:cSld>
  <p:clrMapOvr>
    <a:masterClrMapping/>
  </p:clrMapOvr>
  <p:transition spd="slow" advTm="516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5302" y="214290"/>
            <a:ext cx="68171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ОСЕТИНСКАЯ САКЛЯ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2" descr="C:\Documents and Settings\Барбара\Рабочий стол\ОСТА\Осетия\Нартск. эпос\сканирование0029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20000" contrast="20000"/>
          </a:blip>
          <a:srcRect l="31579" t="13562" r="8978" b="13563"/>
          <a:stretch>
            <a:fillRect/>
          </a:stretch>
        </p:blipFill>
        <p:spPr bwMode="auto">
          <a:xfrm>
            <a:off x="571472" y="5695043"/>
            <a:ext cx="8269918" cy="1162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9dBH9baYAP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428736"/>
            <a:ext cx="8286808" cy="42148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857233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Увлекательные занятия по знакомству с бытом и основными занятиями людей </a:t>
            </a:r>
            <a:endParaRPr lang="ru-RU" dirty="0"/>
          </a:p>
        </p:txBody>
      </p:sp>
    </p:spTree>
  </p:cSld>
  <p:clrMapOvr>
    <a:masterClrMapping/>
  </p:clrMapOvr>
  <p:transition spd="slow" advTm="381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148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 осетинской сакле – </a:t>
            </a:r>
            <a:r>
              <a:rPr lang="ru-RU" b="1" dirty="0" err="1" smtClean="0">
                <a:solidFill>
                  <a:schemeClr val="tx2"/>
                </a:solidFill>
              </a:rPr>
              <a:t>ирон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хадзар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, важным жизненным центром был ОЧАГ.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Очаг делил внутреннее пространство сакли на две половины –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 МУЖСКУЮ  и  ЖЕНСКУЮ.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Барбара\Рабочий стол\ДПИ- 5\ДПИ- 5\сканирование0062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t="2948" r="1296"/>
          <a:stretch>
            <a:fillRect/>
          </a:stretch>
        </p:blipFill>
        <p:spPr bwMode="auto">
          <a:xfrm>
            <a:off x="1714480" y="200354"/>
            <a:ext cx="5929354" cy="4157340"/>
          </a:xfrm>
          <a:prstGeom prst="rect">
            <a:avLst/>
          </a:prstGeom>
          <a:ln w="88900" cap="sq" cmpd="thickThin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5715016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По традиционным представлениям осетин, покровителем </a:t>
            </a:r>
            <a:r>
              <a:rPr lang="ru-RU" b="1" dirty="0" err="1" smtClean="0">
                <a:solidFill>
                  <a:schemeClr val="tx2"/>
                </a:solidFill>
              </a:rPr>
              <a:t>надочажной</a:t>
            </a:r>
            <a:r>
              <a:rPr lang="ru-RU" b="1" dirty="0" smtClean="0">
                <a:solidFill>
                  <a:schemeClr val="tx2"/>
                </a:solidFill>
              </a:rPr>
              <a:t> цепи являлся небожитель </a:t>
            </a:r>
            <a:r>
              <a:rPr lang="ru-RU" b="1" dirty="0" err="1" smtClean="0">
                <a:solidFill>
                  <a:schemeClr val="tx2"/>
                </a:solidFill>
              </a:rPr>
              <a:t>Сафа</a:t>
            </a:r>
            <a:r>
              <a:rPr lang="ru-RU" b="1" dirty="0" smtClean="0">
                <a:solidFill>
                  <a:schemeClr val="tx2"/>
                </a:solidFill>
              </a:rPr>
              <a:t>..  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 advTm="279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214290"/>
            <a:ext cx="73581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Вдоль стены, противоположной двери, всегда во всяком </a:t>
            </a:r>
            <a:r>
              <a:rPr lang="ru-RU" dirty="0" err="1" smtClean="0"/>
              <a:t>уат'е</a:t>
            </a:r>
            <a:r>
              <a:rPr lang="ru-RU" dirty="0" smtClean="0"/>
              <a:t> красуется </a:t>
            </a:r>
            <a:r>
              <a:rPr lang="ru-RU" dirty="0" err="1" smtClean="0"/>
              <a:t>сынтæг </a:t>
            </a:r>
            <a:r>
              <a:rPr lang="ru-RU" dirty="0" smtClean="0"/>
              <a:t>(огромная койка, которая тоже заменяет и диван); за </a:t>
            </a:r>
            <a:r>
              <a:rPr lang="ru-RU" dirty="0" err="1" smtClean="0"/>
              <a:t>сынтæг</a:t>
            </a:r>
            <a:r>
              <a:rPr lang="ru-RU" dirty="0" smtClean="0"/>
              <a:t>'</a:t>
            </a:r>
            <a:r>
              <a:rPr lang="ru-RU" dirty="0" err="1" smtClean="0"/>
              <a:t>ом</a:t>
            </a:r>
            <a:r>
              <a:rPr lang="ru-RU" dirty="0" smtClean="0"/>
              <a:t>, на нарах вдоль стены, расставлены сундуки, по порядку своих размеров. На стене же этого помещения часто висят доспехи хозяина, как, например, ружье, шашка, пистолет.</a:t>
            </a:r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928802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мужской половине </a:t>
            </a:r>
            <a:r>
              <a:rPr lang="ru-RU" b="1" dirty="0" err="1" smtClean="0"/>
              <a:t>хадзара</a:t>
            </a:r>
            <a:r>
              <a:rPr lang="ru-RU" dirty="0" smtClean="0"/>
              <a:t> находилась большая часть мебели. У очага стояло почетное кресло хозяина дома, деревянный диван, стулья. Здесь же, на колышках, вбитых в стену, висел традиционный </a:t>
            </a:r>
            <a:r>
              <a:rPr lang="ru-RU" b="1" dirty="0" smtClean="0"/>
              <a:t>трехногий столик </a:t>
            </a:r>
            <a:r>
              <a:rPr lang="ru-RU" b="1" i="1" dirty="0" smtClean="0"/>
              <a:t>("</a:t>
            </a:r>
            <a:r>
              <a:rPr lang="ru-RU" b="1" i="1" dirty="0" err="1" smtClean="0"/>
              <a:t>фынг</a:t>
            </a:r>
            <a:r>
              <a:rPr lang="ru-RU" b="1" i="1" dirty="0" smtClean="0"/>
              <a:t>')</a:t>
            </a:r>
            <a:r>
              <a:rPr lang="ru-RU" b="1" dirty="0" smtClean="0"/>
              <a:t>. </a:t>
            </a:r>
            <a:endParaRPr lang="ru-RU" dirty="0"/>
          </a:p>
        </p:txBody>
      </p:sp>
      <p:pic>
        <p:nvPicPr>
          <p:cNvPr id="8" name="Рисунок 7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286124"/>
            <a:ext cx="4119591" cy="3089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Documents and Settings\Барбара\Рабочий стол\ДПИ- 5\ДПИ- 5\сканирование0063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1124" t="2138" r="2247"/>
          <a:stretch>
            <a:fillRect/>
          </a:stretch>
        </p:blipFill>
        <p:spPr bwMode="auto">
          <a:xfrm>
            <a:off x="4643438" y="3286124"/>
            <a:ext cx="4100466" cy="3055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264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Барбара\Рабочий стол\ДПИ- 5\ДПИ- 5\сканирование0060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t="1235" r="1144"/>
          <a:stretch>
            <a:fillRect/>
          </a:stretch>
        </p:blipFill>
        <p:spPr bwMode="auto">
          <a:xfrm>
            <a:off x="5214942" y="285728"/>
            <a:ext cx="3608545" cy="2198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3528" y="5572140"/>
            <a:ext cx="8466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женской половине – вся посуда, ткацкий деревянный станок, крюки, корзины, люлька для новорожденного ребёнка, рамка для растягивания вязанных платков и многое другое.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full_5.JPG"/>
          <p:cNvPicPr>
            <a:picLocks noChangeAspect="1"/>
          </p:cNvPicPr>
          <p:nvPr/>
        </p:nvPicPr>
        <p:blipFill>
          <a:blip r:embed="rId3" cstate="print"/>
          <a:srcRect r="50781" b="18339"/>
          <a:stretch>
            <a:fillRect/>
          </a:stretch>
        </p:blipFill>
        <p:spPr>
          <a:xfrm>
            <a:off x="214282" y="142852"/>
            <a:ext cx="4786314" cy="5290791"/>
          </a:xfrm>
          <a:prstGeom prst="rect">
            <a:avLst/>
          </a:prstGeom>
        </p:spPr>
      </p:pic>
      <p:pic>
        <p:nvPicPr>
          <p:cNvPr id="5" name="Рисунок 4" descr="57939_besk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2571744"/>
            <a:ext cx="3738562" cy="2803921"/>
          </a:xfrm>
          <a:prstGeom prst="rect">
            <a:avLst/>
          </a:prstGeom>
        </p:spPr>
      </p:pic>
    </p:spTree>
  </p:cSld>
  <p:clrMapOvr>
    <a:masterClrMapping/>
  </p:clrMapOvr>
  <p:transition spd="slow" advTm="272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572140"/>
            <a:ext cx="914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мужской половине располагались  маленький столик –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фынг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кресла, скамейки, тахта, ковры на стене и т. д. Иначе говоря– всё, что было необходимо для угощения гостей.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 descr="img9 (1).jpg"/>
          <p:cNvPicPr>
            <a:picLocks noChangeAspect="1"/>
          </p:cNvPicPr>
          <p:nvPr/>
        </p:nvPicPr>
        <p:blipFill>
          <a:blip r:embed="rId2" cstate="print"/>
          <a:srcRect l="14019" t="23676" r="15887" b="2804"/>
          <a:stretch>
            <a:fillRect/>
          </a:stretch>
        </p:blipFill>
        <p:spPr>
          <a:xfrm>
            <a:off x="1285852" y="214290"/>
            <a:ext cx="6572296" cy="5170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95"/>
    </mc:Choice>
    <mc:Fallback>
      <p:transition spd="slow" advTm="4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2520280" cy="648072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ru-RU" dirty="0" smtClean="0"/>
              <a:t>Традиционная </a:t>
            </a:r>
            <a:r>
              <a:rPr lang="ru-RU" dirty="0"/>
              <a:t>кухня осетинского народа складывалась в течении долгого времени. Главный ее образующий фактор — кочевой образ жизни </a:t>
            </a:r>
            <a:r>
              <a:rPr lang="ru-RU" dirty="0" smtClean="0"/>
              <a:t>первоначальных </a:t>
            </a:r>
            <a:r>
              <a:rPr lang="ru-RU" dirty="0"/>
              <a:t>жителей данного региона, предков осетин — алан. </a:t>
            </a:r>
          </a:p>
        </p:txBody>
      </p:sp>
      <p:pic>
        <p:nvPicPr>
          <p:cNvPr id="1026" name="Picture 2" descr="C:\Users\зухра\Desktop\осетины\Сыр и пив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648133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31010084"/>
      </p:ext>
    </p:extLst>
  </p:cSld>
  <p:clrMapOvr>
    <a:masterClrMapping/>
  </p:clrMapOvr>
  <p:transition spd="slow" advTm="1670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Обращение к истокам народного искусства, традициям, обычаям народа неслучайно.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Большинство современных людей поверхностно знакомо с народной культурой. Поэтому актуально</a:t>
            </a:r>
            <a:r>
              <a:rPr lang="ru-RU" b="1" dirty="0" smtClean="0"/>
              <a:t> </a:t>
            </a:r>
            <a:r>
              <a:rPr lang="ru-RU" dirty="0" smtClean="0"/>
              <a:t> восстановить для детей и их родителей связь времен, вернуть утраченные традиции, ознакомить с народными ценностями. Для этого необходимо обратиться к истокам осетинской народной культуры, истории Осетии и родного края, соприкоснуться с народным искусством. </a:t>
            </a:r>
          </a:p>
          <a:p>
            <a:pPr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Выявление и апробация условий приобщения дошкольников к истокам осетинской народной культуры в условиях   детского сада </a:t>
            </a:r>
          </a:p>
          <a:p>
            <a:r>
              <a:rPr lang="ru-RU" dirty="0" smtClean="0"/>
              <a:t>Сейчас в стране не только экономический кризис, но и кризис воспитания подрастающего поколения. Малыши в  нашей повседневной жизни окружены в основном современными ритмами, сильно искаженной иностранными словами речью, комиксами. Нарушились традиции, существовавшие веками, порвались нити, которые связывали старшее и младшее поколения. Поэтому очень важно возродить преемственность поколений, дать детям нравственные устои, патриотические настроения, которые сохранились в народном творчестве. В воспитательном процессе безжалостное обрубание своих корней от народности ведёт к бездуховности.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Задачи</a:t>
            </a:r>
            <a:r>
              <a:rPr lang="ru-RU" dirty="0" smtClean="0"/>
              <a:t>: Рассмотреть процесс организации педагогической работы по приобщению детей к национальной осетинской культуре</a:t>
            </a:r>
          </a:p>
          <a:p>
            <a:pPr lvl="0"/>
            <a:r>
              <a:rPr lang="ru-RU" dirty="0" smtClean="0"/>
              <a:t>Выявить условия приобщения детей к  истокам осетинской народной культуры в условиях детского сада</a:t>
            </a:r>
          </a:p>
          <a:p>
            <a:pPr lvl="0"/>
            <a:r>
              <a:rPr lang="ru-RU" dirty="0" smtClean="0"/>
              <a:t>Обобщить опыт работы по реализации условий приобщения детей к истокам</a:t>
            </a:r>
            <a:r>
              <a:rPr lang="en-US" dirty="0" smtClean="0"/>
              <a:t> </a:t>
            </a:r>
            <a:r>
              <a:rPr lang="ru-RU" dirty="0" smtClean="0"/>
              <a:t> осетинской народной культуры в условиях </a:t>
            </a:r>
            <a:r>
              <a:rPr lang="en-US" dirty="0" smtClean="0"/>
              <a:t> </a:t>
            </a:r>
            <a:r>
              <a:rPr lang="ru-RU" dirty="0" smtClean="0"/>
              <a:t> детского сада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 advTm="7270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260648"/>
            <a:ext cx="3744416" cy="6408712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dirty="0"/>
              <a:t>В основе системы питания местных жителей лежат блюда из мяса, которое чаще всего готовится в походном казане и приправляется острым соусом на основе сметаны</a:t>
            </a:r>
            <a:r>
              <a:rPr lang="ru-RU" dirty="0" smtClean="0"/>
              <a:t>. </a:t>
            </a:r>
            <a:r>
              <a:rPr lang="ru-RU" dirty="0"/>
              <a:t>Широко распространено в самой Осетии приготовление сыра и местного пива, эти продукты пользуются большой популярностью и за пределами края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зухра\Desktop\осетины\fudjin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82453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зухра\Desktop\осетины\1244852682_79092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482453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95066426"/>
      </p:ext>
    </p:extLst>
  </p:cSld>
  <p:clrMapOvr>
    <a:masterClrMapping/>
  </p:clrMapOvr>
  <p:transition spd="slow" advTm="1368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Я\Pictures\Baganyju%20khu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30"/>
            <a:ext cx="4211960" cy="33504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356992"/>
            <a:ext cx="4211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Старший застолья громко возносит молитву Богу и всем святым, которым поклоняются осетины, и освящает три пирога. Только после первого бокала можно начинать трапезу.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17538"/>
            <a:ext cx="4932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Характерной чертой осетинского стола до сих пор является торжественное преподношение почетного бокала определенному, лицу или группе людей. В этом обычае отражен быт предков осетин.</a:t>
            </a:r>
          </a:p>
        </p:txBody>
      </p:sp>
      <p:pic>
        <p:nvPicPr>
          <p:cNvPr id="7" name="Picture 2" descr="C:\Users\Я\Desktop\осетины\b70b8363a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852936"/>
            <a:ext cx="4824536" cy="400506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6869254"/>
      </p:ext>
    </p:extLst>
  </p:cSld>
  <p:clrMapOvr>
    <a:masterClrMapping/>
  </p:clrMapOvr>
  <p:transition spd="slow" advTm="1446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/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3798" y="22669"/>
            <a:ext cx="4317765" cy="2830267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ru-RU" dirty="0" smtClean="0"/>
              <a:t>На праздники в Осетии и сегодня для вознесения первой молитвы Богу и освящения трёх ритуальных пирогов старшему часто наливают осетинское пиво в специальный резной деревянный сосуд - «</a:t>
            </a:r>
            <a:r>
              <a:rPr lang="ru-RU" dirty="0" err="1" smtClean="0"/>
              <a:t>баганыйы</a:t>
            </a:r>
            <a:r>
              <a:rPr lang="ru-RU" dirty="0" smtClean="0"/>
              <a:t> </a:t>
            </a:r>
            <a:r>
              <a:rPr lang="ru-RU" dirty="0" err="1" smtClean="0"/>
              <a:t>къус</a:t>
            </a:r>
            <a:r>
              <a:rPr lang="ru-RU" dirty="0" smtClean="0"/>
              <a:t>»</a:t>
            </a:r>
          </a:p>
        </p:txBody>
      </p:sp>
      <p:pic>
        <p:nvPicPr>
          <p:cNvPr id="4" name="Picture 2" descr="C:\Users\Я\Pictures\new_index_557_au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2670"/>
            <a:ext cx="4896228" cy="3406329"/>
          </a:xfrm>
          <a:prstGeom prst="rect">
            <a:avLst/>
          </a:prstGeom>
          <a:noFill/>
        </p:spPr>
      </p:pic>
      <p:pic>
        <p:nvPicPr>
          <p:cNvPr id="5" name="Picture 4" descr="Картинка 403 из 122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08920"/>
            <a:ext cx="4236798" cy="41490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36798" y="3428999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" indent="0">
              <a:buNone/>
            </a:pPr>
            <a:r>
              <a:rPr lang="ru-RU" sz="2000" dirty="0"/>
              <a:t>До сих пор при передаче почетного бокала за столом осетины строго придерживаются определенных правил. Получивший </a:t>
            </a:r>
            <a:r>
              <a:rPr lang="ru-RU" sz="2000" dirty="0" err="1"/>
              <a:t>нуазан</a:t>
            </a:r>
            <a:r>
              <a:rPr lang="ru-RU" sz="2000" dirty="0"/>
              <a:t> имеет право передавать его другому лицу только с разрешения старшего. В старину у равнинных осетин гость не имел права уехать, пока хозяин дома не преподнесет ему свой (бокал для гостя).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14056601"/>
      </p:ext>
    </p:extLst>
  </p:cSld>
  <p:clrMapOvr>
    <a:masterClrMapping/>
  </p:clrMapOvr>
  <p:transition advTm="2094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DSC009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428736"/>
            <a:ext cx="6096000" cy="4572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Дзыкка</a:t>
            </a:r>
            <a:r>
              <a:rPr lang="ru-RU" dirty="0" smtClean="0"/>
              <a:t>, мамалыга, </a:t>
            </a:r>
            <a:r>
              <a:rPr lang="ru-RU" dirty="0" err="1" smtClean="0"/>
              <a:t>кардзын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5826">
        <p14:reveal/>
      </p:transition>
    </mc:Choice>
    <mc:Fallback>
      <p:transition spd="slow" advTm="58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/>
              <a:t>Устное народное творчество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6124588" cy="585789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позволяет приобщать детей к нравственным общечеловеческим ценностям, использование всех видов фольклора обогащает лексикон детей, способствует пониманию нравов осетинского народа.</a:t>
            </a:r>
          </a:p>
          <a:p>
            <a:pPr>
              <a:buNone/>
            </a:pPr>
            <a:r>
              <a:rPr lang="ru-RU" dirty="0" smtClean="0"/>
              <a:t>На примерах прочитанного из </a:t>
            </a:r>
            <a:r>
              <a:rPr lang="ru-RU" dirty="0" err="1" smtClean="0"/>
              <a:t>нартского</a:t>
            </a:r>
            <a:r>
              <a:rPr lang="ru-RU" dirty="0" smtClean="0"/>
              <a:t> эпоса воспитатель показывает красоту, мудрость, силу и смелость </a:t>
            </a:r>
            <a:r>
              <a:rPr lang="ru-RU" dirty="0" err="1" smtClean="0"/>
              <a:t>нартов</a:t>
            </a:r>
            <a:r>
              <a:rPr lang="ru-RU" dirty="0" smtClean="0"/>
              <a:t>. Обсуждаются мультфильмы. Дети с интересом рассматривают и обсуждают картины  с изображениями скифов сарматов их доспехи, оружие. </a:t>
            </a:r>
          </a:p>
          <a:p>
            <a:pPr>
              <a:buNone/>
            </a:pPr>
            <a:r>
              <a:rPr lang="ru-RU" dirty="0" smtClean="0"/>
              <a:t>На примере народных поговорок и пословиц проводим беседу об уме и о глупости. Знакомим детей с колыбельными песенками, потешками, прибаутками, приговорками.</a:t>
            </a:r>
          </a:p>
          <a:p>
            <a:pPr>
              <a:buNone/>
            </a:pPr>
            <a:r>
              <a:rPr lang="ru-RU" dirty="0" smtClean="0"/>
              <a:t>Конечно, самый увлекательный для детей народный фольклор – это сказки и загадки. На примере знакомых сказок дети учатся понимать нравы, видеть добро и зло, отличать правду и вымысел. Беседуем по содержанию уже  знакомых сказок, делаем инсценировка отрывков.</a:t>
            </a:r>
          </a:p>
          <a:p>
            <a:pPr>
              <a:buNone/>
            </a:pPr>
            <a:r>
              <a:rPr lang="ru-RU" dirty="0" smtClean="0"/>
              <a:t>Загадки подвергают детей  испытанию на сообразительность, смекалку. Отгадываем и заучиваем с детьми народные загадки, загадки – вопросы, загадки – стихотворения.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3917">
        <p14:reveal/>
      </p:transition>
    </mc:Choice>
    <mc:Fallback>
      <p:transition spd="slow" advTm="39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Народные праздники и традиции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53038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неразрывно связаны с</a:t>
            </a:r>
            <a:r>
              <a:rPr lang="ru-RU" b="1" dirty="0" smtClean="0"/>
              <a:t> </a:t>
            </a:r>
            <a:r>
              <a:rPr lang="ru-RU" dirty="0" smtClean="0"/>
              <a:t>историей православных праздников, обычаями региона,  с сезонными изменениями в природе, с трудом предков в прошлом, играми в которые играли дети несколько веков назад.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5207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Основные национальные праздники.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/>
              <a:t>Доныскафан</a:t>
            </a:r>
            <a:r>
              <a:rPr lang="ru-RU" sz="2400" dirty="0" smtClean="0"/>
              <a:t> – праздник черпания воды.</a:t>
            </a:r>
          </a:p>
          <a:p>
            <a:pPr>
              <a:buNone/>
            </a:pPr>
            <a:r>
              <a:rPr lang="ru-RU" b="1" dirty="0" smtClean="0"/>
              <a:t>Бынаты хицауы ахсав </a:t>
            </a:r>
            <a:r>
              <a:rPr lang="ru-RU" sz="2400" b="1" dirty="0" smtClean="0"/>
              <a:t>- </a:t>
            </a:r>
            <a:r>
              <a:rPr lang="ru-RU" sz="2400" dirty="0" smtClean="0"/>
              <a:t>праздник покровителя жилища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sz="2800" dirty="0" smtClean="0"/>
              <a:t>Хайраджиты ахсав </a:t>
            </a:r>
            <a:r>
              <a:rPr lang="ru-RU" sz="2400" dirty="0" smtClean="0"/>
              <a:t>– ночь чертей.</a:t>
            </a:r>
          </a:p>
          <a:p>
            <a:pPr>
              <a:buNone/>
            </a:pPr>
            <a:r>
              <a:rPr lang="ru-RU" sz="2800" dirty="0" smtClean="0"/>
              <a:t>Ногбон</a:t>
            </a:r>
            <a:r>
              <a:rPr lang="ru-RU" sz="2400" dirty="0" smtClean="0"/>
              <a:t> – новый год.</a:t>
            </a:r>
          </a:p>
          <a:p>
            <a:pPr>
              <a:buNone/>
            </a:pPr>
            <a:r>
              <a:rPr lang="ru-RU" sz="2800" dirty="0" smtClean="0"/>
              <a:t>Куадзан</a:t>
            </a:r>
            <a:r>
              <a:rPr lang="ru-RU" sz="2400" dirty="0" smtClean="0"/>
              <a:t> – пасха.</a:t>
            </a:r>
          </a:p>
          <a:p>
            <a:pPr>
              <a:buNone/>
            </a:pPr>
            <a:r>
              <a:rPr lang="ru-RU" sz="2800" dirty="0" smtClean="0"/>
              <a:t>Балдаран</a:t>
            </a:r>
            <a:r>
              <a:rPr lang="ru-RU" sz="2400" dirty="0" smtClean="0"/>
              <a:t> – праздник оплодотворения природы.</a:t>
            </a:r>
          </a:p>
          <a:p>
            <a:pPr>
              <a:buNone/>
            </a:pPr>
            <a:r>
              <a:rPr lang="ru-RU" sz="2400" dirty="0" smtClean="0"/>
              <a:t>А так –же: Таранджелос, Николла, Реком, Кардагхассан, Дауджиты бон, Цыппурс, Джеургуыба, Мыкалгабырта, Фалвара, Мады майрам, Аларды, Атынаг, Хуцауры дзуар,</a:t>
            </a:r>
          </a:p>
          <a:p>
            <a:pPr>
              <a:buNone/>
            </a:pPr>
            <a:r>
              <a:rPr lang="ru-RU" sz="2400" dirty="0" smtClean="0"/>
              <a:t>Кахцганан, Уацилла, Задалескы нанайы  барагбон.</a:t>
            </a:r>
            <a:endParaRPr lang="ru-RU" sz="2400" dirty="0"/>
          </a:p>
        </p:txBody>
      </p:sp>
    </p:spTree>
  </p:cSld>
  <p:clrMapOvr>
    <a:masterClrMapping/>
  </p:clrMapOvr>
  <p:transition spd="slow" advTm="3801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Знакомство детей с осетинским </a:t>
            </a:r>
            <a:br>
              <a:rPr lang="ru-RU" dirty="0" smtClean="0"/>
            </a:br>
            <a:r>
              <a:rPr lang="ru-RU" dirty="0" smtClean="0"/>
              <a:t>народным</a:t>
            </a:r>
            <a:r>
              <a:rPr lang="ru-RU" dirty="0"/>
              <a:t> </a:t>
            </a:r>
            <a:r>
              <a:rPr lang="ru-RU" dirty="0" smtClean="0"/>
              <a:t>музыкальным творчеством: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530383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 музыкальных занятиях с детьми слушаем и разучиваем осетинские песни. Обращаем  внимание детей на виды фольклорных песен: лирических, плясовых, шуточных, игровых. Хореографические навыки детей приобретаются в элементарных играх, хороводах, плясках.</a:t>
            </a:r>
          </a:p>
          <a:p>
            <a:r>
              <a:rPr lang="ru-RU" dirty="0" smtClean="0"/>
              <a:t>Знакомим детей с осетинскими народными песнями в исполнении исполнителей народной песни, со звучанием осетинских народных инструментов: гармони, Дети слушают игру оркестров народных инструментов, солистов-инструменталистов, произведения в исполнении народных хоров.</a:t>
            </a:r>
          </a:p>
          <a:p>
            <a:r>
              <a:rPr lang="ru-RU" dirty="0" smtClean="0"/>
              <a:t>С удовольствием используем с детьми всех возрастов </a:t>
            </a:r>
          </a:p>
          <a:p>
            <a:r>
              <a:rPr lang="ru-RU" dirty="0" smtClean="0"/>
              <a:t>на занятиях, праздниках, в свободное </a:t>
            </a:r>
            <a:r>
              <a:rPr lang="ru-RU" dirty="0"/>
              <a:t>в</a:t>
            </a:r>
            <a:r>
              <a:rPr lang="ru-RU" dirty="0" smtClean="0"/>
              <a:t>ремя осетинские подвижные игры .</a:t>
            </a:r>
            <a:endParaRPr lang="ru-RU" dirty="0"/>
          </a:p>
        </p:txBody>
      </p:sp>
    </p:spTree>
  </p:cSld>
  <p:clrMapOvr>
    <a:masterClrMapping/>
  </p:clrMapOvr>
  <p:transition spd="slow" advTm="3604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ита\Desktop\дала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3744417" cy="2520280"/>
          </a:xfrm>
          <a:prstGeom prst="rect">
            <a:avLst/>
          </a:prstGeom>
          <a:noFill/>
        </p:spPr>
      </p:pic>
      <p:pic>
        <p:nvPicPr>
          <p:cNvPr id="1027" name="Picture 3" descr="C:\Users\Рита\Desktop\хъисын фанды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071546"/>
            <a:ext cx="3672408" cy="2448272"/>
          </a:xfrm>
          <a:prstGeom prst="rect">
            <a:avLst/>
          </a:prstGeom>
          <a:noFill/>
        </p:spPr>
      </p:pic>
      <p:pic>
        <p:nvPicPr>
          <p:cNvPr id="1028" name="Picture 4" descr="C:\Users\Рита\Desktop\свире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93096"/>
            <a:ext cx="3528393" cy="20882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620688"/>
            <a:ext cx="2280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Зала-фандыр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571480"/>
            <a:ext cx="2643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Хъисын</a:t>
            </a:r>
            <a:r>
              <a:rPr lang="ru-RU" sz="2000" dirty="0" smtClean="0"/>
              <a:t> </a:t>
            </a:r>
            <a:r>
              <a:rPr lang="ru-RU" sz="2000" dirty="0" err="1" smtClean="0"/>
              <a:t>фандыр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371703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Уадындз</a:t>
            </a:r>
            <a:endParaRPr lang="ru-RU" sz="2000" dirty="0"/>
          </a:p>
        </p:txBody>
      </p:sp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071942"/>
            <a:ext cx="396044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88024" y="3429000"/>
            <a:ext cx="4126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Двенадцатиструнная</a:t>
            </a:r>
            <a:r>
              <a:rPr lang="ru-RU" dirty="0" smtClean="0"/>
              <a:t> арфа(</a:t>
            </a:r>
            <a:r>
              <a:rPr lang="ru-RU" dirty="0" err="1" smtClean="0"/>
              <a:t>фандыр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835696" y="11663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Музыкальные инструменты осетин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2623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Праотцом</a:t>
            </a:r>
            <a:r>
              <a:rPr lang="ru-RU" sz="2400" dirty="0"/>
              <a:t> современной осетинской гармошки считается «вятская тальянка».Однорядная «вятская тальянка» — прародительница современной гармоники, она покорила Северную Осетию еще в </a:t>
            </a:r>
            <a:r>
              <a:rPr lang="ru-RU" sz="2400" dirty="0" smtClean="0"/>
              <a:t>конце  </a:t>
            </a:r>
            <a:r>
              <a:rPr lang="ru-RU" sz="2400" dirty="0" err="1" smtClean="0"/>
              <a:t>х</a:t>
            </a:r>
            <a:r>
              <a:rPr lang="en-US" sz="2400" dirty="0" err="1" smtClean="0"/>
              <a:t>i</a:t>
            </a:r>
            <a:r>
              <a:rPr lang="ru-RU" sz="2400" dirty="0" err="1" smtClean="0"/>
              <a:t>х</a:t>
            </a:r>
            <a:r>
              <a:rPr lang="ru-RU" sz="2400" dirty="0" smtClean="0"/>
              <a:t> столетия.</a:t>
            </a:r>
            <a:endParaRPr lang="ru-RU" sz="2400" dirty="0"/>
          </a:p>
        </p:txBody>
      </p:sp>
      <p:pic>
        <p:nvPicPr>
          <p:cNvPr id="11265" name="Picture 1" descr="C:\Users\Рита\Desktop\святская талья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20888"/>
            <a:ext cx="5616624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54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Работа по приобщению детей к истокам осетинской народной культуры  в детском саду будет наиболее эффективной если будут реализованы следующие педагогические условия:</a:t>
            </a:r>
          </a:p>
          <a:p>
            <a:r>
              <a:rPr lang="ru-RU" dirty="0" smtClean="0"/>
              <a:t>• Создание этнической предметно-развивающей среды, ориентированной на возрастную группу детей.</a:t>
            </a:r>
          </a:p>
          <a:p>
            <a:r>
              <a:rPr lang="ru-RU" dirty="0" smtClean="0"/>
              <a:t>• Широкое использование фольклора (сказок, песен, частушек, пословиц, поговорок и т. п.) в соответствии с возрастом  детей.</a:t>
            </a:r>
          </a:p>
          <a:p>
            <a:pPr lvl="0"/>
            <a:r>
              <a:rPr lang="ru-RU" dirty="0" smtClean="0"/>
              <a:t>Учет регионального компонента в организации педагогической работы, включающей в себя четыре направления: </a:t>
            </a:r>
          </a:p>
          <a:p>
            <a:r>
              <a:rPr lang="ru-RU" dirty="0" smtClean="0"/>
              <a:t>1. Историческое прошлое Осетии и осетинского народа.</a:t>
            </a:r>
          </a:p>
          <a:p>
            <a:r>
              <a:rPr lang="ru-RU" dirty="0" smtClean="0"/>
              <a:t>2. Устное народное творчество. </a:t>
            </a:r>
          </a:p>
          <a:p>
            <a:r>
              <a:rPr lang="ru-RU" dirty="0" smtClean="0"/>
              <a:t>3. Народные праздники и традиции. </a:t>
            </a:r>
          </a:p>
          <a:p>
            <a:r>
              <a:rPr lang="ru-RU" dirty="0" smtClean="0"/>
              <a:t>4. Народные промыслы. 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6060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Народные художественные промыслы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эта тема необходима, чтобы познакомить детей с декоративным народным искусством, развивать творческие способности. На занятиях проходит знакомство с осетинским искусством. Используются иллюстрации, изделия народных мастеров. </a:t>
            </a:r>
          </a:p>
          <a:p>
            <a:pPr>
              <a:buNone/>
            </a:pPr>
            <a:r>
              <a:rPr lang="ru-RU" dirty="0" smtClean="0"/>
              <a:t>Именно через художественно-творческую деятельность идёт приобщение дошкольников к истокам осетинской народной культуре. Детям этого возраста наиболее становятся близки и понятны работы мастеров декоративной росписи, резьбы, вышивки, кружевоплетения.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2297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Осетинский орнамент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3571900" cy="49720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В основе осетинского орнамента лежали растительные, геометрические или зоологические мотивы. </a:t>
            </a:r>
            <a:endParaRPr lang="ru-RU" dirty="0"/>
          </a:p>
        </p:txBody>
      </p:sp>
      <p:pic>
        <p:nvPicPr>
          <p:cNvPr id="6" name="Рисунок 5" descr="osetinsky_ornament_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844824"/>
            <a:ext cx="2058144" cy="1929510"/>
          </a:xfrm>
          <a:prstGeom prst="rect">
            <a:avLst/>
          </a:prstGeom>
        </p:spPr>
      </p:pic>
      <p:pic>
        <p:nvPicPr>
          <p:cNvPr id="7" name="Рисунок 6" descr="богиня мат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268760"/>
            <a:ext cx="1797854" cy="2884190"/>
          </a:xfrm>
          <a:prstGeom prst="rect">
            <a:avLst/>
          </a:prstGeom>
        </p:spPr>
      </p:pic>
      <p:pic>
        <p:nvPicPr>
          <p:cNvPr id="8" name="Рисунок 7" descr="Orn159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933056"/>
            <a:ext cx="1584176" cy="2189512"/>
          </a:xfrm>
          <a:prstGeom prst="rect">
            <a:avLst/>
          </a:prstGeom>
        </p:spPr>
      </p:pic>
    </p:spTree>
  </p:cSld>
  <p:clrMapOvr>
    <a:masterClrMapping/>
  </p:clrMapOvr>
  <p:transition spd="slow" advTm="310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Магические символы орнамента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578645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 Богини Матери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86380" y="6000768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 мирового древа</a:t>
            </a:r>
            <a:endParaRPr lang="ru-RU" dirty="0"/>
          </a:p>
        </p:txBody>
      </p:sp>
      <p:pic>
        <p:nvPicPr>
          <p:cNvPr id="9" name="Рисунок 8" descr="богиня ма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2695575" cy="4324350"/>
          </a:xfrm>
          <a:prstGeom prst="rect">
            <a:avLst/>
          </a:prstGeom>
        </p:spPr>
      </p:pic>
      <p:pic>
        <p:nvPicPr>
          <p:cNvPr id="10" name="Рисунок 9" descr="jобраз мирового дре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56792"/>
            <a:ext cx="3429000" cy="4324350"/>
          </a:xfrm>
          <a:prstGeom prst="rect">
            <a:avLst/>
          </a:prstGeom>
        </p:spPr>
      </p:pic>
    </p:spTree>
  </p:cSld>
  <p:clrMapOvr>
    <a:masterClrMapping/>
  </p:clrMapOvr>
  <p:transition spd="slow" advTm="297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>
                <a:hlinkClick r:id="rId2" action="ppaction://hlinkfile"/>
              </a:rPr>
              <a:t>Orn28.jpg</a:t>
            </a:r>
            <a:endParaRPr lang="ru-RU"/>
          </a:p>
        </p:txBody>
      </p:sp>
      <p:pic>
        <p:nvPicPr>
          <p:cNvPr id="54276" name="Picture 4" descr="Orn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</p:spPr>
      </p:pic>
      <p:sp>
        <p:nvSpPr>
          <p:cNvPr id="54278" name="WordArt 6"/>
          <p:cNvSpPr>
            <a:spLocks noChangeArrowheads="1" noChangeShapeType="1" noTextEdit="1"/>
          </p:cNvSpPr>
          <p:nvPr/>
        </p:nvSpPr>
        <p:spPr bwMode="auto">
          <a:xfrm>
            <a:off x="1403350" y="188913"/>
            <a:ext cx="6553200" cy="10477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Орнамент на обуви</a:t>
            </a:r>
          </a:p>
        </p:txBody>
      </p:sp>
    </p:spTree>
  </p:cSld>
  <p:clrMapOvr>
    <a:masterClrMapping/>
  </p:clrMapOvr>
  <p:transition spd="slow" advTm="2310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Орнаментом осетины украшали всё.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61ef10900ec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4365104"/>
            <a:ext cx="3454524" cy="2282695"/>
          </a:xfrm>
        </p:spPr>
      </p:pic>
      <p:pic>
        <p:nvPicPr>
          <p:cNvPr id="1026" name="Picture 2" descr="http://kavokrug.ru/wp-content/uploads/2010/03/00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836712"/>
            <a:ext cx="2324100" cy="3810000"/>
          </a:xfrm>
          <a:prstGeom prst="rect">
            <a:avLst/>
          </a:prstGeom>
          <a:noFill/>
        </p:spPr>
      </p:pic>
      <p:pic>
        <p:nvPicPr>
          <p:cNvPr id="6" name="Рисунок 5" descr="кованые двери в св. реком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2060848"/>
            <a:ext cx="1999653" cy="4323060"/>
          </a:xfrm>
          <a:prstGeom prst="rect">
            <a:avLst/>
          </a:prstGeom>
        </p:spPr>
      </p:pic>
      <p:pic>
        <p:nvPicPr>
          <p:cNvPr id="7" name="Рисунок 6" descr="99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4797152"/>
            <a:ext cx="1570434" cy="1908315"/>
          </a:xfrm>
          <a:prstGeom prst="rect">
            <a:avLst/>
          </a:prstGeom>
        </p:spPr>
      </p:pic>
      <p:pic>
        <p:nvPicPr>
          <p:cNvPr id="8" name="Рисунок 7" descr="Orn3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1196752"/>
            <a:ext cx="3509860" cy="2794124"/>
          </a:xfrm>
          <a:prstGeom prst="rect">
            <a:avLst/>
          </a:prstGeom>
        </p:spPr>
      </p:pic>
    </p:spTree>
  </p:cSld>
  <p:clrMapOvr>
    <a:masterClrMapping/>
  </p:clrMapOvr>
  <p:transition spd="slow" advTm="2238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aganyju kh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857375"/>
            <a:ext cx="4160838" cy="350043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Чаша </a:t>
            </a:r>
            <a:r>
              <a:rPr lang="ru-RU" dirty="0" err="1" smtClean="0"/>
              <a:t>уацамонга</a:t>
            </a:r>
            <a:endParaRPr lang="ru-RU" dirty="0"/>
          </a:p>
        </p:txBody>
      </p:sp>
    </p:spTree>
  </p:cSld>
  <p:clrMapOvr>
    <a:masterClrMapping/>
  </p:clrMapOvr>
  <p:transition spd="slow" advTm="1800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/>
              <a:t>хореография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10383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Народная хореография осетин имеет глубокие корни. Танцы и игры занимали важное место в традиционном быту, что нашло свое отражение в героическом </a:t>
            </a:r>
            <a:r>
              <a:rPr kumimoji="0" lang="ru-RU" sz="160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нартовском</a:t>
            </a:r>
            <a:r>
              <a:rPr kumimoji="0" lang="ru-RU" sz="16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эпосе. </a:t>
            </a:r>
            <a:endParaRPr kumimoji="0" lang="ru-RU" sz="160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44008" y="1777752"/>
            <a:ext cx="38884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женской роли в танцах как медленного, так и быстрого темпа характерны предельная плавность танцевального шага, выразительность и мягкость движения рук. Подчеркнутая строгость и одновременно с этим тонкая грациозность исполнения – отличительные черты женского танца.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795897"/>
            <a:ext cx="363589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мужской роли наряду с плавными движениями широко используются разнообразные резкие повороты, проходы, прыжки. При этом положение рук подчинено движениям ног, выполняющих роль основного средства выразительности в мужских танцах.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5977615a16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4143380"/>
            <a:ext cx="2765124" cy="2476230"/>
          </a:xfrm>
          <a:prstGeom prst="rect">
            <a:avLst/>
          </a:prstGeom>
        </p:spPr>
      </p:pic>
      <p:pic>
        <p:nvPicPr>
          <p:cNvPr id="8" name="Рисунок 7" descr="alan_oset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785926"/>
            <a:ext cx="4429156" cy="2714644"/>
          </a:xfrm>
          <a:prstGeom prst="rect">
            <a:avLst/>
          </a:prstGeom>
        </p:spPr>
      </p:pic>
      <p:pic>
        <p:nvPicPr>
          <p:cNvPr id="9" name="Рисунок 8" descr="346715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4572008"/>
            <a:ext cx="2500330" cy="2285992"/>
          </a:xfrm>
          <a:prstGeom prst="rect">
            <a:avLst/>
          </a:prstGeom>
        </p:spPr>
      </p:pic>
    </p:spTree>
  </p:cSld>
  <p:clrMapOvr>
    <a:masterClrMapping/>
  </p:clrMapOvr>
  <p:transition spd="slow" advTm="417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  <p:bldP spid="1026" grpId="0"/>
      <p:bldP spid="10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Чтобы привлечь внимание детей, пополнить и расширить знания об осетинском быте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Подобрали  иллюстрации о традиционной осетинской семье;  </a:t>
            </a:r>
          </a:p>
          <a:p>
            <a:pPr lvl="0"/>
            <a:r>
              <a:rPr lang="ru-RU" dirty="0" smtClean="0"/>
              <a:t>Собрали  альбомы «Осетинское декоративно-прикладное искусство.</a:t>
            </a:r>
          </a:p>
          <a:p>
            <a:pPr lvl="0"/>
            <a:r>
              <a:rPr lang="ru-RU" dirty="0" smtClean="0"/>
              <a:t>Организовали выставку с архивными фотографиями и историей с. Октябрьское.</a:t>
            </a:r>
          </a:p>
          <a:p>
            <a:pPr lvl="0"/>
            <a:r>
              <a:rPr lang="ru-RU" dirty="0" smtClean="0"/>
              <a:t>Стенд «Я люблю Осетию» Обновление среды сопровождалось рассматриванием, беседами и проведением интегрированных занятий на темы «Осетия –мой край родной!», «Осетинские орнаменты» , «Осетинские народные игры», «Знакомство с колыбельной».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2035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200" dirty="0" smtClean="0"/>
              <a:t/>
            </a:r>
            <a:br>
              <a:rPr lang="ru-RU" sz="22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Увлекательны занятия по знакомству с бытом и основными занятиями людей, своего села, республики. Многие дети впервые слышат слова «рахис», «очаг», «колыбель», «прялка». С удовольствием отгадывают загадки о предметах быта. Большой интерес вызывает тема «Из истории осетинской кухни». Дети узнают, чем питались наши предки: кукурузной лепешке, </a:t>
            </a:r>
            <a:r>
              <a:rPr lang="ru-RU" dirty="0" err="1" smtClean="0"/>
              <a:t>дзыкка</a:t>
            </a:r>
            <a:r>
              <a:rPr lang="ru-RU" dirty="0" smtClean="0"/>
              <a:t>, </a:t>
            </a:r>
            <a:r>
              <a:rPr lang="ru-RU" dirty="0" err="1" smtClean="0"/>
              <a:t>баганы</a:t>
            </a:r>
            <a:r>
              <a:rPr lang="ru-RU" dirty="0" smtClean="0"/>
              <a:t> «</a:t>
            </a:r>
            <a:r>
              <a:rPr lang="ru-RU" dirty="0" err="1" smtClean="0"/>
              <a:t>Бабай</a:t>
            </a:r>
            <a:r>
              <a:rPr lang="ru-RU" dirty="0" smtClean="0"/>
              <a:t> </a:t>
            </a:r>
            <a:r>
              <a:rPr lang="ru-RU" dirty="0" err="1" smtClean="0"/>
              <a:t>аргъаутта</a:t>
            </a:r>
            <a:r>
              <a:rPr lang="ru-RU" dirty="0" smtClean="0"/>
              <a:t> », на которых ребята узнают исторические факты прошлого Осетии, своего родного села-Октябрьское.</a:t>
            </a:r>
          </a:p>
          <a:p>
            <a:pPr lvl="0"/>
            <a:r>
              <a:rPr lang="ru-RU" dirty="0" smtClean="0"/>
              <a:t>Знакомятся с различными видами художественного прикладного творчества- «Осетинские народные промыслы».</a:t>
            </a:r>
          </a:p>
          <a:p>
            <a:pPr lvl="0"/>
            <a:r>
              <a:rPr lang="ru-RU" dirty="0" smtClean="0"/>
              <a:t>Рассказ о быте осетинского народа, и объяснение назначения и происхождения той или иной вещи (История одной вещи). На итоговых занятиях делают аппликации или раскрашивание.</a:t>
            </a:r>
            <a:endParaRPr lang="ru-RU" dirty="0"/>
          </a:p>
        </p:txBody>
      </p:sp>
    </p:spTree>
  </p:cSld>
  <p:clrMapOvr>
    <a:masterClrMapping/>
  </p:clrMapOvr>
  <p:transition spd="slow" advTm="4283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673175"/>
            <a:ext cx="8686800" cy="1184825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214290"/>
            <a:ext cx="9001156" cy="5214974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ru-RU" dirty="0" smtClean="0"/>
              <a:t>Какими бы высокими художественными особенностями ни обладали образцы народного искусства, их воздействие на детей во многом будет зависеть от умения педагога, воспитателя и родителя пробудить интерес к народной культуре.</a:t>
            </a:r>
          </a:p>
          <a:p>
            <a:r>
              <a:rPr lang="ru-RU" dirty="0" smtClean="0"/>
              <a:t>Педагогу  необходимо глубже изучать различные виды народного творчества, читать специальную литературу по истории, фольклору и культуре быта. Суметь донести свою заинтересованность в положительном результате до родителей и суметь «заразить» ею. Соответственно возникает необходимость в накоплении соответствующих материалов и пособий (куклы в осетинских костюмах, предметы народного творчества, старинные вещи).</a:t>
            </a:r>
          </a:p>
          <a:p>
            <a:r>
              <a:rPr lang="ru-RU" dirty="0" smtClean="0"/>
              <a:t>Эффективность работы по приобщению детей к истокам осетинской народной культуры  в детском саду будет наиболее эффективной при: </a:t>
            </a:r>
          </a:p>
          <a:p>
            <a:r>
              <a:rPr lang="ru-RU" dirty="0" smtClean="0"/>
              <a:t>Создании этнической предметно-развивающей среды, ориентированной на разновозрастную группу детей;</a:t>
            </a:r>
          </a:p>
          <a:p>
            <a:r>
              <a:rPr lang="ru-RU" dirty="0" smtClean="0"/>
              <a:t> Широком использование фольклора в соответствии с возрастом  детей.</a:t>
            </a:r>
          </a:p>
          <a:p>
            <a:endParaRPr lang="ru-RU" dirty="0" smtClean="0"/>
          </a:p>
          <a:p>
            <a:r>
              <a:rPr lang="ru-RU" dirty="0" smtClean="0"/>
              <a:t>Именно такой представляется стратегия приобщения детей к осетинской народной</a:t>
            </a:r>
            <a:r>
              <a:rPr lang="en-US" dirty="0" smtClean="0"/>
              <a:t> </a:t>
            </a:r>
            <a:r>
              <a:rPr lang="ru-RU" dirty="0" smtClean="0"/>
              <a:t> культуре, как основа его любви к Родине, к Осетии.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1781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Содержание воспитания включает в себя: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изучение исторического прошлого Осетии и осетинского народа; </a:t>
            </a:r>
          </a:p>
          <a:p>
            <a:r>
              <a:rPr lang="ru-RU" dirty="0" smtClean="0"/>
              <a:t>знакомство с устным народным творчеством;</a:t>
            </a:r>
          </a:p>
          <a:p>
            <a:r>
              <a:rPr lang="ru-RU" dirty="0" smtClean="0"/>
              <a:t> знакомство с народными праздниками и традициями;</a:t>
            </a:r>
          </a:p>
          <a:p>
            <a:r>
              <a:rPr lang="ru-RU" dirty="0" smtClean="0"/>
              <a:t> знакомство с народными промыслами</a:t>
            </a:r>
          </a:p>
        </p:txBody>
      </p:sp>
    </p:spTree>
  </p:cSld>
  <p:clrMapOvr>
    <a:masterClrMapping/>
  </p:clrMapOvr>
  <p:transition spd="slow" advTm="6117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214422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приобщения детей к истокам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осетинской народной культуры в условиях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детского сада.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848756" cy="54292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600" dirty="0" smtClean="0"/>
              <a:t>Наиболее важными условиями для формирования у детей эмоционально насыщенного образа родной культуры является:</a:t>
            </a:r>
            <a:endParaRPr lang="ru-RU" sz="1400" dirty="0" smtClean="0"/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 эмоционально благополучная атмосфера дома и детского сада, где взаимоотношения между людьми построены на основе доброжелательности и взаимоуважении,</a:t>
            </a:r>
            <a:endParaRPr lang="ru-RU" sz="1400" dirty="0" smtClean="0"/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 личностно ориентированный способ общения;</a:t>
            </a:r>
            <a:endParaRPr lang="ru-RU" sz="1400" dirty="0" smtClean="0"/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 отсутствие суровых форм наказания, т.е. создание благоприятной атмосферы, когда ребенок может чувствовать себя желанным и защищенным;</a:t>
            </a:r>
            <a:endParaRPr lang="ru-RU" sz="1400" dirty="0" smtClean="0"/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 соблюдение прав ребенка на игру, досуг, национальную самобытность, свою территорию, а также уважение права на собственность;</a:t>
            </a:r>
            <a:endParaRPr lang="ru-RU" sz="1400" dirty="0" smtClean="0"/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 предоставление права участвовать в обсуждении некоторых проблем семьи и детского сада;</a:t>
            </a:r>
            <a:endParaRPr lang="ru-RU" sz="1400" dirty="0" smtClean="0"/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 бережное отношение взрослых и сверстников к результатам творческой деятельности;</a:t>
            </a:r>
            <a:endParaRPr lang="ru-RU" sz="1400" dirty="0" smtClean="0"/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 упражнение в проявлении сострадания, заботливости, внимательности к родным и близким, друзьям и сверстникам;</a:t>
            </a:r>
            <a:endParaRPr lang="ru-RU" sz="1400" dirty="0" smtClean="0"/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 побуждение детей к выполнению общественно значимых заданий;</a:t>
            </a:r>
            <a:endParaRPr lang="ru-RU" sz="1400" dirty="0" smtClean="0"/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 самостоятельность и ответственность ребенка за выполнение взятых на себя обязанностей;</a:t>
            </a:r>
            <a:endParaRPr lang="ru-RU" sz="1400" dirty="0" smtClean="0"/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 предоставление возможности разнообразно и свободно проявлять свои интересы, иметь личное время для занятий любимым делом;</a:t>
            </a:r>
            <a:endParaRPr lang="ru-RU" sz="1400" dirty="0" smtClean="0"/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 активное вовлечение родителей в совместную деятельность с ребенком в условиях семьи и детского сада.</a:t>
            </a:r>
            <a:endParaRPr lang="ru-RU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992"/>
    </mc:Choice>
    <mc:Fallback>
      <p:transition spd="slow" advTm="599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04800" y="928670"/>
            <a:ext cx="8686800" cy="51514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«Н</a:t>
            </a:r>
            <a:r>
              <a:rPr lang="ru-RU" i="1" dirty="0" smtClean="0"/>
              <a:t>арод не должен терять своего нравственного авторитета среди других народов – авторитета, достойно завоеванного  осетинским искусством, литературой. Мы не должны забывать о своем культурном прошлом, о наших памятниках. Литературе, языке, живописи… Национальные отличия сохранятся и в </a:t>
            </a:r>
            <a:r>
              <a:rPr lang="en-US" i="1" dirty="0" smtClean="0"/>
              <a:t>XXI</a:t>
            </a:r>
            <a:r>
              <a:rPr lang="ru-RU" i="1" dirty="0" smtClean="0"/>
              <a:t> веке, если мы будем озабочены воспитанием душ, а не только передачей знаний</a:t>
            </a:r>
            <a:r>
              <a:rPr lang="ru-RU" dirty="0" smtClean="0"/>
              <a:t>» (Д.С.Лихачев)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285784" y="142873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 advTm="5914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Для</a:t>
            </a:r>
            <a:r>
              <a:rPr lang="ru-RU" u="sng" dirty="0" smtClean="0"/>
              <a:t>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этого</a:t>
            </a:r>
            <a:r>
              <a:rPr lang="ru-RU" u="sng" dirty="0" smtClean="0"/>
              <a:t>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педагог</a:t>
            </a:r>
            <a:r>
              <a:rPr lang="ru-RU" u="sng" dirty="0" smtClean="0"/>
              <a:t>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должен</a:t>
            </a:r>
            <a:r>
              <a:rPr lang="ru-RU" u="sng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/>
              <a:t>создать условия для приобщения детей к осетинской народной культуре;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повышать профессиональный уровень управления педагогическим процессом;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формировать у детей целостное восприятие народной культуры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повышать уровень знаний родителей по теме данного проекта.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 advTm="6313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1480"/>
            <a:ext cx="8686800" cy="55086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Задача решается на основе использования </a:t>
            </a:r>
          </a:p>
          <a:p>
            <a:pPr>
              <a:buNone/>
            </a:pPr>
            <a:r>
              <a:rPr lang="ru-RU" dirty="0" smtClean="0"/>
              <a:t>разных методов и средств активизации целенаправленной деятельности </a:t>
            </a:r>
          </a:p>
          <a:p>
            <a:pPr>
              <a:buNone/>
            </a:pPr>
            <a:r>
              <a:rPr lang="ru-RU" dirty="0" smtClean="0"/>
              <a:t>художественно - эстетического воспитания детей, обеспечивающих развитие творческих способностей детей, </a:t>
            </a:r>
          </a:p>
          <a:p>
            <a:pPr>
              <a:buNone/>
            </a:pPr>
            <a:r>
              <a:rPr lang="ru-RU" dirty="0" smtClean="0"/>
              <a:t>базовых культурно - эстетических и </a:t>
            </a:r>
          </a:p>
          <a:p>
            <a:pPr>
              <a:buNone/>
            </a:pPr>
            <a:r>
              <a:rPr lang="ru-RU" dirty="0" smtClean="0"/>
              <a:t>этических качеств его личности, а также </a:t>
            </a:r>
          </a:p>
          <a:p>
            <a:pPr>
              <a:buNone/>
            </a:pPr>
            <a:r>
              <a:rPr lang="ru-RU" dirty="0" smtClean="0"/>
              <a:t>социальное развитие ребёнка. 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471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285728"/>
            <a:ext cx="7358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Анкетирования родителей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720840"/>
            <a:ext cx="8286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показало, что так или иначе в семье ребенка знакомят с осетинским устным народным творчеством: читают осетинские народные сказки,  поют колыбельные песни, загадывают загадки участвуют в народных </a:t>
            </a:r>
            <a:endParaRPr lang="en-US" sz="2400" dirty="0" smtClean="0"/>
          </a:p>
          <a:p>
            <a:pPr>
              <a:buNone/>
            </a:pPr>
            <a:r>
              <a:rPr lang="ru-RU" sz="2400" dirty="0" smtClean="0"/>
              <a:t>празднествах и даже рассказывают о некоторых осетинских народных традициях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 spd="slow" advTm="4851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.2|2.1|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|1|3.7|1.7|1.2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1.8|1.5|2.8|0.8|0.8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|1.2|1.5|5.7|1.3|2.4|2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1044</TotalTime>
  <Words>2236</Words>
  <Application>Microsoft Office PowerPoint</Application>
  <PresentationFormat>Экран (4:3)</PresentationFormat>
  <Paragraphs>180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Трек</vt:lpstr>
      <vt:lpstr>Слайд 1</vt:lpstr>
      <vt:lpstr>Обращение к истокам народного искусства, традициям, обычаям народа неслучайно.</vt:lpstr>
      <vt:lpstr>Слайд 3</vt:lpstr>
      <vt:lpstr>Содержание воспитания включает в себя: </vt:lpstr>
      <vt:lpstr>Условия приобщения детей к истокам осетинской народной культуры в условиях  детского сада. </vt:lpstr>
      <vt:lpstr>Слайд 6</vt:lpstr>
      <vt:lpstr>Для этого педагог должен: </vt:lpstr>
      <vt:lpstr>Слайд 8</vt:lpstr>
      <vt:lpstr>Слайд 9</vt:lpstr>
      <vt:lpstr>Проводимая в ДОУ комплексная воспитательно-образовательная работа с детьми решает следующие задачи:  </vt:lpstr>
      <vt:lpstr>направления работы: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Дзыкка, мамалыга, кардзын</vt:lpstr>
      <vt:lpstr>Устное народное творчество </vt:lpstr>
      <vt:lpstr>Народные праздники и традиции </vt:lpstr>
      <vt:lpstr>Основные национальные праздники.</vt:lpstr>
      <vt:lpstr>Знакомство детей с осетинским  народным музыкальным творчеством:</vt:lpstr>
      <vt:lpstr>Слайд 28</vt:lpstr>
      <vt:lpstr>Слайд 29</vt:lpstr>
      <vt:lpstr>Народные художественные промыслы</vt:lpstr>
      <vt:lpstr>Осетинский орнамент</vt:lpstr>
      <vt:lpstr>Магические символы орнамента</vt:lpstr>
      <vt:lpstr>Слайд 33</vt:lpstr>
      <vt:lpstr>Орнаментом осетины украшали всё. </vt:lpstr>
      <vt:lpstr>Чаша уацамонга</vt:lpstr>
      <vt:lpstr>хореография </vt:lpstr>
      <vt:lpstr>Чтобы привлечь внимание детей, пополнить и расширить знания об осетинском быте</vt:lpstr>
      <vt:lpstr> </vt:lpstr>
      <vt:lpstr>Спасибо за внимание!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пк</cp:lastModifiedBy>
  <cp:revision>139</cp:revision>
  <dcterms:created xsi:type="dcterms:W3CDTF">2009-05-20T04:34:18Z</dcterms:created>
  <dcterms:modified xsi:type="dcterms:W3CDTF">2022-12-13T09:31:41Z</dcterms:modified>
</cp:coreProperties>
</file>